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2" r:id="rId5"/>
    <p:sldId id="263" r:id="rId6"/>
    <p:sldId id="260" r:id="rId7"/>
    <p:sldId id="264" r:id="rId8"/>
    <p:sldId id="261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Stijl, licht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jl, licht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FDCE-C382-4015-AF7C-77EE4B559472}" type="datetimeFigureOut">
              <a:rPr lang="nl-NL" smtClean="0"/>
              <a:t>9-3-2019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230D-3078-4053-8CB4-7ADE3E6BB8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6999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FDCE-C382-4015-AF7C-77EE4B559472}" type="datetimeFigureOut">
              <a:rPr lang="nl-NL" smtClean="0"/>
              <a:t>9-3-2019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230D-3078-4053-8CB4-7ADE3E6BB8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02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FDCE-C382-4015-AF7C-77EE4B559472}" type="datetimeFigureOut">
              <a:rPr lang="nl-NL" smtClean="0"/>
              <a:t>9-3-2019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230D-3078-4053-8CB4-7ADE3E6BB8FB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2952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FDCE-C382-4015-AF7C-77EE4B559472}" type="datetimeFigureOut">
              <a:rPr lang="nl-NL" smtClean="0"/>
              <a:t>9-3-2019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230D-3078-4053-8CB4-7ADE3E6BB8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7132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FDCE-C382-4015-AF7C-77EE4B559472}" type="datetimeFigureOut">
              <a:rPr lang="nl-NL" smtClean="0"/>
              <a:t>9-3-2019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230D-3078-4053-8CB4-7ADE3E6BB8FB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6927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FDCE-C382-4015-AF7C-77EE4B559472}" type="datetimeFigureOut">
              <a:rPr lang="nl-NL" smtClean="0"/>
              <a:t>9-3-2019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230D-3078-4053-8CB4-7ADE3E6BB8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3866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FDCE-C382-4015-AF7C-77EE4B559472}" type="datetimeFigureOut">
              <a:rPr lang="nl-NL" smtClean="0"/>
              <a:t>9-3-2019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230D-3078-4053-8CB4-7ADE3E6BB8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0347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FDCE-C382-4015-AF7C-77EE4B559472}" type="datetimeFigureOut">
              <a:rPr lang="nl-NL" smtClean="0"/>
              <a:t>9-3-2019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230D-3078-4053-8CB4-7ADE3E6BB8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417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FDCE-C382-4015-AF7C-77EE4B559472}" type="datetimeFigureOut">
              <a:rPr lang="nl-NL" smtClean="0"/>
              <a:t>9-3-2019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230D-3078-4053-8CB4-7ADE3E6BB8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2921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FDCE-C382-4015-AF7C-77EE4B559472}" type="datetimeFigureOut">
              <a:rPr lang="nl-NL" smtClean="0"/>
              <a:t>9-3-2019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230D-3078-4053-8CB4-7ADE3E6BB8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4126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FDCE-C382-4015-AF7C-77EE4B559472}" type="datetimeFigureOut">
              <a:rPr lang="nl-NL" smtClean="0"/>
              <a:t>9-3-2019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230D-3078-4053-8CB4-7ADE3E6BB8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267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FDCE-C382-4015-AF7C-77EE4B559472}" type="datetimeFigureOut">
              <a:rPr lang="nl-NL" smtClean="0"/>
              <a:t>9-3-2019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230D-3078-4053-8CB4-7ADE3E6BB8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6155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FDCE-C382-4015-AF7C-77EE4B559472}" type="datetimeFigureOut">
              <a:rPr lang="nl-NL" smtClean="0"/>
              <a:t>9-3-2019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230D-3078-4053-8CB4-7ADE3E6BB8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6172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FDCE-C382-4015-AF7C-77EE4B559472}" type="datetimeFigureOut">
              <a:rPr lang="nl-NL" smtClean="0"/>
              <a:t>9-3-2019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230D-3078-4053-8CB4-7ADE3E6BB8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54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FDCE-C382-4015-AF7C-77EE4B559472}" type="datetimeFigureOut">
              <a:rPr lang="nl-NL" smtClean="0"/>
              <a:t>9-3-2019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230D-3078-4053-8CB4-7ADE3E6BB8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2205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FDCE-C382-4015-AF7C-77EE4B559472}" type="datetimeFigureOut">
              <a:rPr lang="nl-NL" smtClean="0"/>
              <a:t>9-3-2019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230D-3078-4053-8CB4-7ADE3E6BB8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819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CFDCE-C382-4015-AF7C-77EE4B559472}" type="datetimeFigureOut">
              <a:rPr lang="nl-NL" smtClean="0"/>
              <a:t>9-3-2019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7F9230D-3078-4053-8CB4-7ADE3E6BB8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05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07067" y="1653357"/>
            <a:ext cx="7766936" cy="1646302"/>
          </a:xfrm>
        </p:spPr>
        <p:txBody>
          <a:bodyPr/>
          <a:lstStyle/>
          <a:p>
            <a:pPr algn="ctr"/>
            <a:r>
              <a:rPr lang="nl-NL" dirty="0" smtClean="0"/>
              <a:t>Kwaliteitsmanagement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07067" y="3646337"/>
            <a:ext cx="7766936" cy="1096899"/>
          </a:xfrm>
        </p:spPr>
        <p:txBody>
          <a:bodyPr/>
          <a:lstStyle/>
          <a:p>
            <a:pPr algn="ctr"/>
            <a:r>
              <a:rPr lang="nl-NL" dirty="0" smtClean="0"/>
              <a:t>Les 1: Opstarten</a:t>
            </a:r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38" y="4194787"/>
            <a:ext cx="1672182" cy="190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0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Transcendente benadering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Voorbeeld</a:t>
            </a:r>
          </a:p>
          <a:p>
            <a:endParaRPr lang="nl-NL" dirty="0"/>
          </a:p>
          <a:p>
            <a:r>
              <a:rPr lang="nl-NL" dirty="0" smtClean="0"/>
              <a:t>Op de vraag ‘Wat is de beste auto?’, zou het antwoord een Ferrari kunnen zijn. </a:t>
            </a:r>
          </a:p>
          <a:p>
            <a:r>
              <a:rPr lang="nl-NL" dirty="0" smtClean="0"/>
              <a:t>De kwaliteit wordt niet bepaald door de beste dynamo of het beste staal, maar door het imago van de auto.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803" y="4244454"/>
            <a:ext cx="3539591" cy="216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6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Productbenadering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Kwaliteit wordt bepaald door de mate waarin een gewenst kenmerk of bepaalde eigenschap aanwezig is. </a:t>
            </a:r>
          </a:p>
          <a:p>
            <a:r>
              <a:rPr lang="nl-NL" dirty="0" smtClean="0"/>
              <a:t>Meetbaar en tastbaar</a:t>
            </a:r>
          </a:p>
          <a:p>
            <a:endParaRPr lang="nl-NL" dirty="0"/>
          </a:p>
          <a:p>
            <a:r>
              <a:rPr lang="nl-NL" dirty="0" smtClean="0"/>
              <a:t>Voorbeeld: in confituren zitten nu eenmaal meer vruchten dan in huishoudjam. </a:t>
            </a:r>
          </a:p>
          <a:p>
            <a:endParaRPr lang="nl-NL" dirty="0"/>
          </a:p>
          <a:p>
            <a:r>
              <a:rPr lang="nl-NL" dirty="0" smtClean="0"/>
              <a:t>Ook de technische levensduur van producten is een norm voor kwaliteit. </a:t>
            </a:r>
          </a:p>
          <a:p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2" y="3125763"/>
            <a:ext cx="2446723" cy="314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8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Productbenadering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Drie dingen vallen op bij deze benadering</a:t>
            </a:r>
          </a:p>
          <a:p>
            <a:endParaRPr lang="nl-NL" dirty="0"/>
          </a:p>
          <a:p>
            <a:r>
              <a:rPr lang="nl-NL" dirty="0" smtClean="0"/>
              <a:t>De kwaliteit laat zich gemakkelijk objectief vaststellen</a:t>
            </a:r>
          </a:p>
          <a:p>
            <a:r>
              <a:rPr lang="nl-NL" dirty="0" smtClean="0"/>
              <a:t>Een hogere kwaliteit betekent vaak ook hogere kosten, dus soms een hogere prijs</a:t>
            </a:r>
          </a:p>
          <a:p>
            <a:r>
              <a:rPr lang="nl-NL" dirty="0" smtClean="0"/>
              <a:t>Het kwaliteitsverschil tussen producten is veel rationeler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495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Gebruiksgerichte benadering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gebruiker van het product bepaalt de kwaliteitseisen en geeft ook een oordeel over het product. </a:t>
            </a:r>
          </a:p>
          <a:p>
            <a:r>
              <a:rPr lang="nl-NL" dirty="0" smtClean="0"/>
              <a:t>Hoe meer een product aan de eisen van de gebruiker voldoet, hoe hoger de kwaliteit. </a:t>
            </a:r>
          </a:p>
          <a:p>
            <a:endParaRPr lang="nl-NL" dirty="0"/>
          </a:p>
          <a:p>
            <a:r>
              <a:rPr lang="nl-NL" dirty="0" smtClean="0"/>
              <a:t>‘</a:t>
            </a:r>
            <a:r>
              <a:rPr lang="nl-NL" dirty="0" err="1" smtClean="0"/>
              <a:t>Quality</a:t>
            </a:r>
            <a:r>
              <a:rPr lang="nl-NL" dirty="0" smtClean="0"/>
              <a:t> is fitness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.’ – </a:t>
            </a:r>
            <a:r>
              <a:rPr lang="nl-NL" dirty="0" err="1" smtClean="0"/>
              <a:t>Juran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Kwaliteit is de overeenstemming tussen verwachting en de ervaring.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167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Gebruiksgerichte benadering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Sellersmarkt</a:t>
            </a:r>
            <a:endParaRPr lang="nl-NL" dirty="0" smtClean="0"/>
          </a:p>
          <a:p>
            <a:r>
              <a:rPr lang="nl-NL" dirty="0" smtClean="0"/>
              <a:t>Grote vraag tegenover een gering aanbod. </a:t>
            </a:r>
          </a:p>
          <a:p>
            <a:r>
              <a:rPr lang="nl-NL" dirty="0" smtClean="0"/>
              <a:t>De productkwaliteit is minder van belang.</a:t>
            </a:r>
          </a:p>
          <a:p>
            <a:endParaRPr lang="nl-NL" dirty="0"/>
          </a:p>
          <a:p>
            <a:r>
              <a:rPr lang="nl-NL" dirty="0" err="1" smtClean="0"/>
              <a:t>Buyersmarkt</a:t>
            </a:r>
            <a:endParaRPr lang="nl-NL" dirty="0" smtClean="0"/>
          </a:p>
          <a:p>
            <a:r>
              <a:rPr lang="nl-NL" dirty="0" smtClean="0"/>
              <a:t>Groot aanbod tegenover de vraag</a:t>
            </a:r>
          </a:p>
          <a:p>
            <a:r>
              <a:rPr lang="nl-NL" dirty="0" smtClean="0"/>
              <a:t>Afnemer bepaalt wat hij wil kopen. Hij stelt eisen aan het product.</a:t>
            </a:r>
          </a:p>
          <a:p>
            <a:r>
              <a:rPr lang="nl-NL" dirty="0" smtClean="0"/>
              <a:t>Kwaliteit is een concurrentiemiddel geworden.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159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Productiegerichte benadering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nadruk op het productieproces</a:t>
            </a:r>
          </a:p>
          <a:p>
            <a:r>
              <a:rPr lang="nl-NL" dirty="0" smtClean="0"/>
              <a:t>De kwaliteit wordt bepaald door de hoeveelheid uitval tijdens fabricage</a:t>
            </a:r>
          </a:p>
          <a:p>
            <a:endParaRPr lang="nl-NL" dirty="0"/>
          </a:p>
          <a:p>
            <a:r>
              <a:rPr lang="nl-NL" dirty="0" smtClean="0"/>
              <a:t>Kwaliteit is zeer goed meetbaar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603" y="3350145"/>
            <a:ext cx="4779418" cy="318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2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Waardebenadering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815153"/>
            <a:ext cx="8596668" cy="4226210"/>
          </a:xfrm>
        </p:spPr>
        <p:txBody>
          <a:bodyPr>
            <a:normAutofit/>
          </a:bodyPr>
          <a:lstStyle/>
          <a:p>
            <a:r>
              <a:rPr lang="nl-NL" dirty="0" smtClean="0"/>
              <a:t>Prijs-prestatiebenadering</a:t>
            </a:r>
          </a:p>
          <a:p>
            <a:endParaRPr lang="nl-NL" dirty="0" smtClean="0"/>
          </a:p>
          <a:p>
            <a:r>
              <a:rPr lang="nl-NL" dirty="0" smtClean="0"/>
              <a:t>Kwaliteit wordt bepaald in relatie tot de prijs</a:t>
            </a:r>
          </a:p>
          <a:p>
            <a:r>
              <a:rPr lang="nl-NL" dirty="0" smtClean="0"/>
              <a:t>Geeft een maat voor gebruikerstevredenheid weer</a:t>
            </a:r>
          </a:p>
          <a:p>
            <a:endParaRPr lang="nl-NL" dirty="0"/>
          </a:p>
          <a:p>
            <a:r>
              <a:rPr lang="nl-NL" dirty="0" smtClean="0"/>
              <a:t>Boven een bepaalde prijs wordt een product onverkoopbaar, ongeacht de kwaliteit</a:t>
            </a:r>
          </a:p>
          <a:p>
            <a:r>
              <a:rPr lang="nl-NL" dirty="0" smtClean="0"/>
              <a:t>We beoordelen de bus op het op tijd zijn en de aansluiting op de treinen</a:t>
            </a:r>
          </a:p>
          <a:p>
            <a:endParaRPr lang="nl-NL" dirty="0"/>
          </a:p>
          <a:p>
            <a:r>
              <a:rPr lang="nl-NL" dirty="0" smtClean="0"/>
              <a:t>We beoordelen op functie, uiterlijk, levertijd, levensduur, prijs, klachten, garantie etc. </a:t>
            </a:r>
          </a:p>
        </p:txBody>
      </p:sp>
    </p:spTree>
    <p:extLst>
      <p:ext uri="{BB962C8B-B14F-4D97-AF65-F5344CB8AC3E}">
        <p14:creationId xmlns:p14="http://schemas.microsoft.com/office/powerpoint/2010/main" val="417358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Fasen in kwaliteitsstreven van organisaties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Een organisatie kan zich op verschillende niveaus of fasen op kwaliteit richten. </a:t>
            </a:r>
          </a:p>
          <a:p>
            <a:endParaRPr lang="nl-NL" dirty="0"/>
          </a:p>
          <a:p>
            <a:r>
              <a:rPr lang="nl-NL" dirty="0" smtClean="0"/>
              <a:t>Deze fasen zijn</a:t>
            </a:r>
          </a:p>
          <a:p>
            <a:endParaRPr lang="nl-NL" dirty="0" smtClean="0"/>
          </a:p>
          <a:p>
            <a:r>
              <a:rPr lang="nl-NL" dirty="0" smtClean="0"/>
              <a:t>Bewustwordingsfase</a:t>
            </a:r>
          </a:p>
          <a:p>
            <a:r>
              <a:rPr lang="nl-NL" dirty="0" smtClean="0"/>
              <a:t>Interne fase</a:t>
            </a:r>
          </a:p>
          <a:p>
            <a:r>
              <a:rPr lang="nl-NL" dirty="0" smtClean="0"/>
              <a:t>integratiefase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099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Bewustwordingsfase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Goedkoop en in grote hoeveelheden produceren</a:t>
            </a:r>
          </a:p>
          <a:p>
            <a:endParaRPr lang="nl-NL" dirty="0"/>
          </a:p>
          <a:p>
            <a:r>
              <a:rPr lang="nl-NL" dirty="0" smtClean="0"/>
              <a:t>Functioneel ingericht in afdelingen</a:t>
            </a:r>
          </a:p>
          <a:p>
            <a:r>
              <a:rPr lang="nl-NL" dirty="0" smtClean="0"/>
              <a:t>Standaardcondities en kwaliteitsnormen</a:t>
            </a:r>
          </a:p>
          <a:p>
            <a:endParaRPr lang="nl-NL" dirty="0"/>
          </a:p>
          <a:p>
            <a:r>
              <a:rPr lang="nl-NL" dirty="0" smtClean="0"/>
              <a:t>Geen oog voor verlangens van de klant.</a:t>
            </a:r>
          </a:p>
          <a:p>
            <a:r>
              <a:rPr lang="nl-NL" dirty="0" smtClean="0"/>
              <a:t>Organisatiegericht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412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Interne fase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Sterke aandacht voor de organisatie van processen en sterke marktbenadering</a:t>
            </a:r>
          </a:p>
          <a:p>
            <a:r>
              <a:rPr lang="nl-NL" dirty="0" smtClean="0"/>
              <a:t>Marktonderzoek </a:t>
            </a:r>
          </a:p>
          <a:p>
            <a:endParaRPr lang="nl-NL" dirty="0"/>
          </a:p>
          <a:p>
            <a:r>
              <a:rPr lang="nl-NL" dirty="0" smtClean="0"/>
              <a:t>Produceren en afleveren van een goed product</a:t>
            </a:r>
          </a:p>
          <a:p>
            <a:r>
              <a:rPr lang="nl-NL" dirty="0" smtClean="0"/>
              <a:t>Aandacht voor de totale goederenstroom, alle deelprocessen moeten op elkaar worden afgestemd.</a:t>
            </a:r>
          </a:p>
          <a:p>
            <a:r>
              <a:rPr lang="nl-NL" dirty="0" smtClean="0"/>
              <a:t>Nadruk op coördineren van deelprocessen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37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 van de les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Aan het einde van de les kun je uitleggen wat kwaliteitsmanagement inhoud.</a:t>
            </a:r>
          </a:p>
          <a:p>
            <a:r>
              <a:rPr lang="nl-NL" dirty="0" smtClean="0"/>
              <a:t>Aan het einde van de les kun je uitleggen wat 3 van de 5  kwaliteitsbenaderingen inhouden.  </a:t>
            </a:r>
          </a:p>
          <a:p>
            <a:r>
              <a:rPr lang="nl-NL" dirty="0" smtClean="0"/>
              <a:t>Aan het einde van de les weet je fasen van kwaliteitsmanagement er zijn in een organisatie.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947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Integratiefase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Concurrentievoordeel halen door de werken aan customer service</a:t>
            </a:r>
          </a:p>
          <a:p>
            <a:r>
              <a:rPr lang="nl-NL" dirty="0" smtClean="0"/>
              <a:t>Sterke klantgerichtheid</a:t>
            </a:r>
          </a:p>
          <a:p>
            <a:endParaRPr lang="nl-NL" dirty="0"/>
          </a:p>
          <a:p>
            <a:r>
              <a:rPr lang="nl-NL" dirty="0" smtClean="0"/>
              <a:t>Producten en diensten voldoen aan hoge kwaliteitseisen. </a:t>
            </a:r>
          </a:p>
          <a:p>
            <a:r>
              <a:rPr lang="nl-NL" dirty="0" smtClean="0"/>
              <a:t>Niet alleen hoge kwaliteit van producten maar van de hele organisatie</a:t>
            </a:r>
          </a:p>
          <a:p>
            <a:endParaRPr lang="nl-NL" dirty="0"/>
          </a:p>
          <a:p>
            <a:r>
              <a:rPr lang="nl-NL" dirty="0" smtClean="0"/>
              <a:t>Mentaliteit om te streven naar kwaliteit van de organisatie </a:t>
            </a:r>
          </a:p>
          <a:p>
            <a:r>
              <a:rPr lang="nl-NL" dirty="0" smtClean="0"/>
              <a:t>Klantgericht werken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466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Groeifasen van kwaliteit</a:t>
            </a:r>
            <a:endParaRPr lang="nl-NL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199697"/>
              </p:ext>
            </p:extLst>
          </p:nvPr>
        </p:nvGraphicFramePr>
        <p:xfrm>
          <a:off x="677863" y="2170748"/>
          <a:ext cx="8596312" cy="41148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149078">
                  <a:extLst>
                    <a:ext uri="{9D8B030D-6E8A-4147-A177-3AD203B41FA5}">
                      <a16:colId xmlns:a16="http://schemas.microsoft.com/office/drawing/2014/main" val="2208809709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3248145750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2511830003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2958118859"/>
                    </a:ext>
                  </a:extLst>
                </a:gridCol>
              </a:tblGrid>
              <a:tr h="617092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bewustwordingsfase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Interne</a:t>
                      </a:r>
                      <a:r>
                        <a:rPr lang="nl-NL" baseline="0" dirty="0" smtClean="0"/>
                        <a:t> fase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integratiefase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841605"/>
                  </a:ext>
                </a:extLst>
              </a:tr>
              <a:tr h="617092">
                <a:tc>
                  <a:txBody>
                    <a:bodyPr/>
                    <a:lstStyle/>
                    <a:p>
                      <a:r>
                        <a:rPr lang="nl-NL" b="1" dirty="0" smtClean="0"/>
                        <a:t>Doel van bedrijfsvoering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Efficiënt</a:t>
                      </a:r>
                      <a:r>
                        <a:rPr lang="nl-NL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en goedkoop produceren</a:t>
                      </a:r>
                      <a:endParaRPr lang="nl-NL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Leveren</a:t>
                      </a:r>
                      <a:r>
                        <a:rPr lang="nl-NL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van kwaliteitsproduct</a:t>
                      </a:r>
                      <a:endParaRPr lang="nl-NL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Behouden van een tevreden</a:t>
                      </a:r>
                      <a:r>
                        <a:rPr lang="nl-NL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klant</a:t>
                      </a:r>
                      <a:endParaRPr lang="nl-NL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5409"/>
                  </a:ext>
                </a:extLst>
              </a:tr>
              <a:tr h="357522">
                <a:tc>
                  <a:txBody>
                    <a:bodyPr/>
                    <a:lstStyle/>
                    <a:p>
                      <a:r>
                        <a:rPr lang="nl-NL" b="1" dirty="0" smtClean="0"/>
                        <a:t>Hoofdgerichtheid 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Opleveren van eindproducten</a:t>
                      </a:r>
                      <a:endParaRPr lang="nl-NL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Leveren van goede eindproducten</a:t>
                      </a:r>
                      <a:endParaRPr lang="nl-NL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Bedienen</a:t>
                      </a:r>
                      <a:r>
                        <a:rPr lang="nl-NL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van de klant</a:t>
                      </a:r>
                      <a:endParaRPr lang="nl-NL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983610"/>
                  </a:ext>
                </a:extLst>
              </a:tr>
              <a:tr h="357522">
                <a:tc>
                  <a:txBody>
                    <a:bodyPr/>
                    <a:lstStyle/>
                    <a:p>
                      <a:r>
                        <a:rPr lang="nl-NL" b="1" dirty="0" smtClean="0"/>
                        <a:t>Soort producten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Standaard, eenvoudig, massa</a:t>
                      </a:r>
                      <a:endParaRPr lang="nl-NL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Complex</a:t>
                      </a:r>
                      <a:r>
                        <a:rPr lang="nl-NL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endParaRPr lang="nl-NL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Producten en diensten in 1</a:t>
                      </a:r>
                      <a:endParaRPr lang="nl-NL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975548"/>
                  </a:ext>
                </a:extLst>
              </a:tr>
              <a:tr h="617092">
                <a:tc>
                  <a:txBody>
                    <a:bodyPr/>
                    <a:lstStyle/>
                    <a:p>
                      <a:r>
                        <a:rPr lang="nl-NL" b="1" dirty="0" smtClean="0"/>
                        <a:t>Prijs van</a:t>
                      </a:r>
                      <a:r>
                        <a:rPr lang="nl-NL" b="1" baseline="0" dirty="0" smtClean="0"/>
                        <a:t> producten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Veelal laag</a:t>
                      </a:r>
                      <a:endParaRPr lang="nl-NL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Hoger </a:t>
                      </a:r>
                      <a:endParaRPr lang="nl-NL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Hoog</a:t>
                      </a:r>
                      <a:endParaRPr lang="nl-NL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354768"/>
                  </a:ext>
                </a:extLst>
              </a:tr>
              <a:tr h="617092">
                <a:tc>
                  <a:txBody>
                    <a:bodyPr/>
                    <a:lstStyle/>
                    <a:p>
                      <a:r>
                        <a:rPr lang="nl-NL" b="1" dirty="0" smtClean="0"/>
                        <a:t>Afhankelijk van</a:t>
                      </a:r>
                      <a:r>
                        <a:rPr lang="nl-NL" b="1" baseline="0" dirty="0" smtClean="0"/>
                        <a:t> de markt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Beperkt </a:t>
                      </a:r>
                      <a:endParaRPr lang="nl-NL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Sterker </a:t>
                      </a:r>
                      <a:endParaRPr lang="nl-NL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Geleid door de markt</a:t>
                      </a:r>
                      <a:endParaRPr lang="nl-NL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447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745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021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kwaliteit?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Kwaliteit van een product of dienst is niet wat de leverancier erin stopt. Het is wat de klant eruit haalt en waarvoor hij bereid is te betalen.</a:t>
            </a:r>
          </a:p>
          <a:p>
            <a:endParaRPr lang="nl-NL" dirty="0" smtClean="0"/>
          </a:p>
          <a:p>
            <a:r>
              <a:rPr lang="nl-NL" dirty="0" smtClean="0"/>
              <a:t>Peter F. </a:t>
            </a:r>
            <a:r>
              <a:rPr lang="nl-NL" dirty="0" err="1" smtClean="0"/>
              <a:t>Drucker</a:t>
            </a:r>
            <a:r>
              <a:rPr lang="nl-NL" dirty="0" smtClean="0"/>
              <a:t>, Amerikaans managementgoeroe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333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de kwaliteit van koffie?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Kleur </a:t>
            </a:r>
          </a:p>
          <a:p>
            <a:r>
              <a:rPr lang="nl-NL" dirty="0" smtClean="0"/>
              <a:t>Smaak</a:t>
            </a:r>
          </a:p>
          <a:p>
            <a:r>
              <a:rPr lang="nl-NL" dirty="0" smtClean="0"/>
              <a:t>Geur</a:t>
            </a:r>
          </a:p>
          <a:p>
            <a:r>
              <a:rPr lang="nl-NL" dirty="0" smtClean="0"/>
              <a:t>Temperatuur </a:t>
            </a:r>
          </a:p>
          <a:p>
            <a:endParaRPr lang="nl-NL" dirty="0"/>
          </a:p>
          <a:p>
            <a:r>
              <a:rPr lang="nl-NL" dirty="0" smtClean="0"/>
              <a:t>Kwaliteit is de verzameling van, te beoordelen, eigenschappen van een object.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668" y="1671092"/>
            <a:ext cx="3049137" cy="203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1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Kwaliteit vs. kwaliteit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kwaliteit van de koffie</a:t>
            </a:r>
          </a:p>
          <a:p>
            <a:endParaRPr lang="nl-NL" dirty="0"/>
          </a:p>
          <a:p>
            <a:r>
              <a:rPr lang="nl-NL" dirty="0" smtClean="0"/>
              <a:t>Of </a:t>
            </a:r>
          </a:p>
          <a:p>
            <a:endParaRPr lang="nl-NL" dirty="0"/>
          </a:p>
          <a:p>
            <a:r>
              <a:rPr lang="nl-NL" dirty="0" smtClean="0"/>
              <a:t>De koffie heeft kwaliteit </a:t>
            </a:r>
          </a:p>
        </p:txBody>
      </p:sp>
    </p:spTree>
    <p:extLst>
      <p:ext uri="{BB962C8B-B14F-4D97-AF65-F5344CB8AC3E}">
        <p14:creationId xmlns:p14="http://schemas.microsoft.com/office/powerpoint/2010/main" val="257973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Kwaliteitskoekje? </a:t>
            </a:r>
            <a:endParaRPr lang="nl-NL" dirty="0"/>
          </a:p>
        </p:txBody>
      </p:sp>
      <p:pic>
        <p:nvPicPr>
          <p:cNvPr id="1026" name="Picture 2" descr="http://bin.snmmd.nl/m/m1gy73lw091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673" y="3030224"/>
            <a:ext cx="6047990" cy="233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11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Beoordeel het koekje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In duo’s gaan jullie een koekje  beoordelen. </a:t>
            </a:r>
          </a:p>
          <a:p>
            <a:endParaRPr lang="nl-NL" dirty="0"/>
          </a:p>
          <a:p>
            <a:r>
              <a:rPr lang="nl-NL" dirty="0" smtClean="0"/>
              <a:t>Eerst stel je punten op waarop je het koekje allemaal kan beoordelen. </a:t>
            </a:r>
          </a:p>
          <a:p>
            <a:r>
              <a:rPr lang="nl-NL" dirty="0" smtClean="0"/>
              <a:t>Bedenk dan een manier waarop je de beoordeling gaat doen (cijfer, woord, uitleg)</a:t>
            </a:r>
          </a:p>
          <a:p>
            <a:r>
              <a:rPr lang="nl-NL" dirty="0" smtClean="0"/>
              <a:t>Beschrijf ook </a:t>
            </a:r>
            <a:r>
              <a:rPr lang="nl-NL" dirty="0"/>
              <a:t>waar een GOED koekje aan moet voldoen. </a:t>
            </a:r>
            <a:r>
              <a:rPr lang="nl-NL" dirty="0" smtClean="0"/>
              <a:t>Dit zijn je kwaliteitseisen.</a:t>
            </a:r>
            <a:endParaRPr lang="nl-NL" dirty="0"/>
          </a:p>
          <a:p>
            <a:r>
              <a:rPr lang="nl-NL" dirty="0" smtClean="0"/>
              <a:t>Ga het koekje beoordelen en beschrijf zo uitvoerig mogelijk hoe het koekje scoort. </a:t>
            </a:r>
          </a:p>
        </p:txBody>
      </p:sp>
    </p:spTree>
    <p:extLst>
      <p:ext uri="{BB962C8B-B14F-4D97-AF65-F5344CB8AC3E}">
        <p14:creationId xmlns:p14="http://schemas.microsoft.com/office/powerpoint/2010/main" val="240476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Van koekjes naar kwaliteitsbenadering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Kwaliteit kan van veel kanten bekeken worden. </a:t>
            </a:r>
          </a:p>
          <a:p>
            <a:r>
              <a:rPr lang="nl-NL" dirty="0" smtClean="0"/>
              <a:t>We gebruiken 5 benaderingen:</a:t>
            </a:r>
          </a:p>
          <a:p>
            <a:endParaRPr lang="nl-NL" dirty="0"/>
          </a:p>
          <a:p>
            <a:r>
              <a:rPr lang="nl-NL" dirty="0" smtClean="0"/>
              <a:t>1 transcendente benadering</a:t>
            </a:r>
          </a:p>
          <a:p>
            <a:r>
              <a:rPr lang="nl-NL" dirty="0" smtClean="0"/>
              <a:t>2 productbenadering</a:t>
            </a:r>
          </a:p>
          <a:p>
            <a:r>
              <a:rPr lang="nl-NL" dirty="0" smtClean="0"/>
              <a:t>3 gebruikersgerichte benadering</a:t>
            </a:r>
          </a:p>
          <a:p>
            <a:r>
              <a:rPr lang="nl-NL" dirty="0" smtClean="0"/>
              <a:t>4 productiegerichte benadering</a:t>
            </a:r>
          </a:p>
          <a:p>
            <a:r>
              <a:rPr lang="nl-NL" dirty="0" smtClean="0"/>
              <a:t>5 </a:t>
            </a:r>
            <a:r>
              <a:rPr lang="nl-NL" dirty="0" err="1" smtClean="0"/>
              <a:t>waardebenadering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654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Transcendente benadering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Kwaliteit bekijken vanuit het ideaalbeeld</a:t>
            </a:r>
          </a:p>
          <a:p>
            <a:r>
              <a:rPr lang="nl-NL" dirty="0" smtClean="0"/>
              <a:t>Kwaliteit wordt gezien als aangeboren uitmuntendheid</a:t>
            </a:r>
          </a:p>
          <a:p>
            <a:endParaRPr lang="nl-NL" dirty="0"/>
          </a:p>
          <a:p>
            <a:r>
              <a:rPr lang="nl-NL" dirty="0" smtClean="0"/>
              <a:t>Het is een relatief begrip. Producten worden gevoelsmatig vergeleken. </a:t>
            </a:r>
          </a:p>
          <a:p>
            <a:endParaRPr lang="nl-NL" dirty="0"/>
          </a:p>
          <a:p>
            <a:r>
              <a:rPr lang="nl-NL" dirty="0" smtClean="0"/>
              <a:t>Kwaliteit bepaald door imago. </a:t>
            </a:r>
          </a:p>
        </p:txBody>
      </p:sp>
    </p:spTree>
    <p:extLst>
      <p:ext uri="{BB962C8B-B14F-4D97-AF65-F5344CB8AC3E}">
        <p14:creationId xmlns:p14="http://schemas.microsoft.com/office/powerpoint/2010/main" val="103373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188</TotalTime>
  <Words>766</Words>
  <Application>Microsoft Office PowerPoint</Application>
  <PresentationFormat>Breedbeeld</PresentationFormat>
  <Paragraphs>154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6" baseType="lpstr">
      <vt:lpstr>Arial</vt:lpstr>
      <vt:lpstr>Trebuchet MS</vt:lpstr>
      <vt:lpstr>Wingdings 3</vt:lpstr>
      <vt:lpstr>Facet</vt:lpstr>
      <vt:lpstr>Kwaliteitsmanagement</vt:lpstr>
      <vt:lpstr>Doel van de les </vt:lpstr>
      <vt:lpstr>Wat is kwaliteit?</vt:lpstr>
      <vt:lpstr>Wat is de kwaliteit van koffie? </vt:lpstr>
      <vt:lpstr>Kwaliteit vs. kwaliteit</vt:lpstr>
      <vt:lpstr>Kwaliteitskoekje? </vt:lpstr>
      <vt:lpstr>Beoordeel het koekje</vt:lpstr>
      <vt:lpstr>Van koekjes naar kwaliteitsbenadering</vt:lpstr>
      <vt:lpstr>Transcendente benadering</vt:lpstr>
      <vt:lpstr>Transcendente benadering</vt:lpstr>
      <vt:lpstr>Productbenadering</vt:lpstr>
      <vt:lpstr>Productbenadering </vt:lpstr>
      <vt:lpstr>Gebruiksgerichte benadering</vt:lpstr>
      <vt:lpstr>Gebruiksgerichte benadering</vt:lpstr>
      <vt:lpstr>Productiegerichte benadering</vt:lpstr>
      <vt:lpstr>Waardebenadering </vt:lpstr>
      <vt:lpstr>Fasen in kwaliteitsstreven van organisaties</vt:lpstr>
      <vt:lpstr>Bewustwordingsfase </vt:lpstr>
      <vt:lpstr>Interne fase</vt:lpstr>
      <vt:lpstr>Integratiefase </vt:lpstr>
      <vt:lpstr>Groeifasen van kwaliteit</vt:lpstr>
      <vt:lpstr>Vragen?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Kwaliteitsmanagement</dc:title>
  <dc:creator>Ellen Lieftink</dc:creator>
  <cp:lastModifiedBy>Géraar de Jong</cp:lastModifiedBy>
  <cp:revision>29</cp:revision>
  <dcterms:created xsi:type="dcterms:W3CDTF">2016-08-18T12:21:17Z</dcterms:created>
  <dcterms:modified xsi:type="dcterms:W3CDTF">2019-03-09T20:55:17Z</dcterms:modified>
</cp:coreProperties>
</file>